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65" r:id="rId4"/>
    <p:sldId id="268" r:id="rId5"/>
    <p:sldId id="269" r:id="rId6"/>
    <p:sldId id="259" r:id="rId7"/>
    <p:sldId id="262" r:id="rId8"/>
    <p:sldId id="260" r:id="rId9"/>
    <p:sldId id="267" r:id="rId10"/>
    <p:sldId id="266" r:id="rId11"/>
    <p:sldId id="263" r:id="rId12"/>
    <p:sldId id="257" r:id="rId1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CD74DDFE-09EB-4706-BE06-BBBAD7F61140}"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74DDFE-09EB-4706-BE06-BBBAD7F61140}"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D74DDFE-09EB-4706-BE06-BBBAD7F61140}"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3806A914-AA3C-4194-BB15-02F481A98B21}"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CD74DDFE-09EB-4706-BE06-BBBAD7F61140}"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806A914-AA3C-4194-BB15-02F481A98B21}" type="datetimeFigureOut">
              <a:rPr lang="it-IT" smtClean="0"/>
              <a:pPr/>
              <a:t>23/08/2013</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D74DDFE-09EB-4706-BE06-BBBAD7F61140}"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oto"/>
          <p:cNvPicPr>
            <a:picLocks noChangeAspect="1" noChangeArrowheads="1"/>
          </p:cNvPicPr>
          <p:nvPr/>
        </p:nvPicPr>
        <p:blipFill>
          <a:blip r:embed="rId2" cstate="print"/>
          <a:srcRect r="32669"/>
          <a:stretch>
            <a:fillRect/>
          </a:stretch>
        </p:blipFill>
        <p:spPr bwMode="auto">
          <a:xfrm>
            <a:off x="0" y="0"/>
            <a:ext cx="3635896" cy="6858000"/>
          </a:xfrm>
          <a:prstGeom prst="rect">
            <a:avLst/>
          </a:prstGeom>
          <a:ln>
            <a:noFill/>
          </a:ln>
          <a:effectLst>
            <a:softEdge rad="112500"/>
          </a:effectLst>
        </p:spPr>
      </p:pic>
      <p:sp>
        <p:nvSpPr>
          <p:cNvPr id="4" name="Rettangolo 3"/>
          <p:cNvSpPr/>
          <p:nvPr/>
        </p:nvSpPr>
        <p:spPr>
          <a:xfrm rot="21027958">
            <a:off x="3608241" y="900479"/>
            <a:ext cx="5271227" cy="1844619"/>
          </a:xfrm>
          <a:prstGeom prst="rect">
            <a:avLst/>
          </a:prstGeom>
          <a:noFill/>
        </p:spPr>
        <p:txBody>
          <a:bodyPr wrap="none" lIns="91440" tIns="45720" rIns="91440" bIns="45720">
            <a:prstTxWarp prst="textWave1">
              <a:avLst/>
            </a:prstTxWarp>
            <a:spAutoFit/>
          </a:bodyPr>
          <a:lstStyle/>
          <a:p>
            <a:pPr algn="ctr"/>
            <a:r>
              <a:rPr lang="it-IT" sz="5400" b="0" cap="none" spc="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LO SPIRITO … </a:t>
            </a:r>
          </a:p>
          <a:p>
            <a:pPr algn="ctr"/>
            <a:r>
              <a:rPr lang="it-IT" sz="540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     ANNUNCIA!</a:t>
            </a:r>
            <a:endParaRPr lang="it-IT" sz="5400" b="0" cap="none" spc="0" dirty="0">
              <a:ln w="18415" cmpd="sng">
                <a:solidFill>
                  <a:srgbClr val="800000"/>
                </a:solidFill>
                <a:prstDash val="solid"/>
              </a:ln>
              <a:solidFill>
                <a:srgbClr val="800000"/>
              </a:solidFill>
              <a:effectLst>
                <a:outerShdw blurRad="63500" dir="3600000" algn="tl" rotWithShape="0">
                  <a:srgbClr val="000000">
                    <a:alpha val="70000"/>
                  </a:srgbClr>
                </a:outerShdw>
              </a:effectLst>
            </a:endParaRPr>
          </a:p>
        </p:txBody>
      </p:sp>
      <p:pic>
        <p:nvPicPr>
          <p:cNvPr id="7" name="Picture 6" descr="foto"/>
          <p:cNvPicPr>
            <a:picLocks noChangeAspect="1" noChangeArrowheads="1"/>
          </p:cNvPicPr>
          <p:nvPr/>
        </p:nvPicPr>
        <p:blipFill>
          <a:blip r:embed="rId3" cstate="print"/>
          <a:srcRect/>
          <a:stretch>
            <a:fillRect/>
          </a:stretch>
        </p:blipFill>
        <p:spPr bwMode="auto">
          <a:xfrm rot="786584">
            <a:off x="5004048" y="2996952"/>
            <a:ext cx="3781400" cy="3464819"/>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139952" y="3861048"/>
            <a:ext cx="486003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rPr>
              <a:t>Quando noi riempiamo troppo lo zaino, i passi diventano difficili e la fatica si fa presto sentire;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rPr>
              <a:t>così, quando riempiamo il nostro cuore di troppe cose, diventa triste, perché non sa più cogliere la bellezza e tutto diventa noioso. </a:t>
            </a:r>
            <a:r>
              <a:rPr kumimoji="0" lang="it-IT" sz="2000" b="1" i="0" u="none" strike="noStrike" cap="none" normalizeH="0" baseline="0" dirty="0" smtClean="0">
                <a:ln>
                  <a:noFill/>
                </a:ln>
                <a:solidFill>
                  <a:srgbClr val="000000"/>
                </a:solidFill>
                <a:effectLst/>
                <a:latin typeface="+mj-lt"/>
                <a:ea typeface="Calibri" pitchFamily="34" charset="0"/>
                <a:cs typeface="Times New Roman" pitchFamily="18" charset="0"/>
              </a:rPr>
              <a:t>Giovanni Battista ci insegna a cercare l’essenziale, ciò che da al gioia vera. </a:t>
            </a:r>
            <a:endParaRPr kumimoji="0" lang="it-IT" sz="2000" b="1" i="0" u="none" strike="noStrike" cap="none" normalizeH="0" baseline="0" dirty="0" smtClean="0">
              <a:ln>
                <a:noFill/>
              </a:ln>
              <a:solidFill>
                <a:schemeClr val="tx1"/>
              </a:solidFill>
              <a:effectLst/>
              <a:latin typeface="+mj-lt"/>
              <a:cs typeface="Arial" pitchFamily="34" charset="0"/>
            </a:endParaRPr>
          </a:p>
        </p:txBody>
      </p:sp>
      <p:pic>
        <p:nvPicPr>
          <p:cNvPr id="1030" name="Picture 6" descr="http://t3.gstatic.com/images?q=tbn:ANd9GcQY4iCdiqCsYH4KXeV4esFqvEtMIFe5JNEWAjqQRBTly9A09zbN"/>
          <p:cNvPicPr>
            <a:picLocks noChangeAspect="1" noChangeArrowheads="1"/>
          </p:cNvPicPr>
          <p:nvPr/>
        </p:nvPicPr>
        <p:blipFill>
          <a:blip r:embed="rId2" cstate="print">
            <a:clrChange>
              <a:clrFrom>
                <a:srgbClr val="FCFEFB"/>
              </a:clrFrom>
              <a:clrTo>
                <a:srgbClr val="FCFEFB">
                  <a:alpha val="0"/>
                </a:srgbClr>
              </a:clrTo>
            </a:clrChange>
          </a:blip>
          <a:srcRect/>
          <a:stretch>
            <a:fillRect/>
          </a:stretch>
        </p:blipFill>
        <p:spPr bwMode="auto">
          <a:xfrm rot="20293360">
            <a:off x="6129475" y="885820"/>
            <a:ext cx="2323800" cy="2632173"/>
          </a:xfrm>
          <a:prstGeom prst="rect">
            <a:avLst/>
          </a:prstGeom>
          <a:noFill/>
        </p:spPr>
      </p:pic>
      <p:pic>
        <p:nvPicPr>
          <p:cNvPr id="6" name="Picture 4" descr="http://www.centroaletti.com/foto/foto_opere/italia/38_scaldaferro_santuario/09.jpg"/>
          <p:cNvPicPr>
            <a:picLocks noChangeAspect="1" noChangeArrowheads="1"/>
          </p:cNvPicPr>
          <p:nvPr/>
        </p:nvPicPr>
        <p:blipFill>
          <a:blip r:embed="rId3" cstate="print"/>
          <a:srcRect/>
          <a:stretch>
            <a:fillRect/>
          </a:stretch>
        </p:blipFill>
        <p:spPr bwMode="auto">
          <a:xfrm>
            <a:off x="179512" y="188640"/>
            <a:ext cx="3831570" cy="630932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centroaletti.com/foto/foto_opere/roma/02_sant_ugo/02b.jpg"/>
          <p:cNvPicPr>
            <a:picLocks noChangeAspect="1" noChangeArrowheads="1"/>
          </p:cNvPicPr>
          <p:nvPr/>
        </p:nvPicPr>
        <p:blipFill>
          <a:blip r:embed="rId2" cstate="print"/>
          <a:srcRect/>
          <a:stretch>
            <a:fillRect/>
          </a:stretch>
        </p:blipFill>
        <p:spPr bwMode="auto">
          <a:xfrm>
            <a:off x="323528" y="1268760"/>
            <a:ext cx="4095750" cy="4229101"/>
          </a:xfrm>
          <a:prstGeom prst="rect">
            <a:avLst/>
          </a:prstGeom>
          <a:ln>
            <a:noFill/>
          </a:ln>
          <a:effectLst>
            <a:outerShdw blurRad="292100" dist="139700" dir="2700000" algn="tl" rotWithShape="0">
              <a:srgbClr val="333333">
                <a:alpha val="65000"/>
              </a:srgbClr>
            </a:outerShdw>
          </a:effectLst>
        </p:spPr>
      </p:pic>
      <p:sp>
        <p:nvSpPr>
          <p:cNvPr id="7" name="Rettangolo 6"/>
          <p:cNvSpPr/>
          <p:nvPr/>
        </p:nvSpPr>
        <p:spPr>
          <a:xfrm>
            <a:off x="4572000" y="1556792"/>
            <a:ext cx="4572000" cy="5016758"/>
          </a:xfrm>
          <a:prstGeom prst="rect">
            <a:avLst/>
          </a:prstGeom>
        </p:spPr>
        <p:txBody>
          <a:bodyPr>
            <a:spAutoFit/>
          </a:bodyPr>
          <a:lstStyle/>
          <a:p>
            <a:r>
              <a:rPr lang="it-IT" sz="2000" dirty="0">
                <a:solidFill>
                  <a:schemeClr val="bg1"/>
                </a:solidFill>
              </a:rPr>
              <a:t>Nel cammino di questo Avvento, sentiamo un po’ di fatica perché tante cose ci distraggono; </a:t>
            </a:r>
            <a:endParaRPr lang="it-IT" sz="2000" dirty="0" smtClean="0">
              <a:solidFill>
                <a:schemeClr val="bg1"/>
              </a:solidFill>
            </a:endParaRPr>
          </a:p>
          <a:p>
            <a:endParaRPr lang="it-IT" sz="2000" dirty="0" smtClean="0">
              <a:solidFill>
                <a:schemeClr val="bg1"/>
              </a:solidFill>
            </a:endParaRPr>
          </a:p>
          <a:p>
            <a:r>
              <a:rPr lang="it-IT" sz="2000" dirty="0" smtClean="0">
                <a:solidFill>
                  <a:schemeClr val="bg1"/>
                </a:solidFill>
              </a:rPr>
              <a:t>magari </a:t>
            </a:r>
            <a:r>
              <a:rPr lang="it-IT" sz="2000" dirty="0">
                <a:solidFill>
                  <a:schemeClr val="bg1"/>
                </a:solidFill>
              </a:rPr>
              <a:t>pensiamo ai regali che riceveremo sotto l’albero, ai dolci che mangeremo, alle vacanze </a:t>
            </a:r>
            <a:r>
              <a:rPr lang="it-IT" sz="2000" dirty="0" smtClean="0">
                <a:solidFill>
                  <a:schemeClr val="bg1"/>
                </a:solidFill>
              </a:rPr>
              <a:t>scolastiche … </a:t>
            </a:r>
          </a:p>
          <a:p>
            <a:endParaRPr lang="it-IT" sz="2000" dirty="0" smtClean="0">
              <a:solidFill>
                <a:schemeClr val="bg1"/>
              </a:solidFill>
            </a:endParaRPr>
          </a:p>
          <a:p>
            <a:r>
              <a:rPr lang="it-IT" sz="2000" dirty="0" smtClean="0">
                <a:solidFill>
                  <a:schemeClr val="bg1"/>
                </a:solidFill>
              </a:rPr>
              <a:t> </a:t>
            </a:r>
            <a:r>
              <a:rPr lang="it-IT" sz="2000" dirty="0">
                <a:solidFill>
                  <a:schemeClr val="bg1"/>
                </a:solidFill>
              </a:rPr>
              <a:t>e così perdiamo di vista la strada che ci ha indicato Isaia, </a:t>
            </a:r>
            <a:r>
              <a:rPr lang="it-IT" sz="2000" b="1" dirty="0">
                <a:solidFill>
                  <a:schemeClr val="bg1"/>
                </a:solidFill>
              </a:rPr>
              <a:t>perché il cuore è confuso</a:t>
            </a:r>
            <a:r>
              <a:rPr lang="it-IT" sz="2000" dirty="0">
                <a:solidFill>
                  <a:schemeClr val="bg1"/>
                </a:solidFill>
              </a:rPr>
              <a:t>! </a:t>
            </a:r>
            <a:endParaRPr lang="it-IT" sz="2000" dirty="0" smtClean="0">
              <a:solidFill>
                <a:schemeClr val="bg1"/>
              </a:solidFill>
            </a:endParaRPr>
          </a:p>
          <a:p>
            <a:endParaRPr lang="it-IT" sz="2000" dirty="0" smtClean="0">
              <a:solidFill>
                <a:schemeClr val="bg1"/>
              </a:solidFill>
            </a:endParaRPr>
          </a:p>
          <a:p>
            <a:r>
              <a:rPr lang="it-IT" sz="2000" dirty="0" smtClean="0">
                <a:solidFill>
                  <a:schemeClr val="bg1"/>
                </a:solidFill>
              </a:rPr>
              <a:t>Con </a:t>
            </a:r>
            <a:r>
              <a:rPr lang="it-IT" sz="2000" dirty="0">
                <a:solidFill>
                  <a:schemeClr val="bg1"/>
                </a:solidFill>
              </a:rPr>
              <a:t>l’aiuto dello Spirito Santo sgomberiamo i tanti pensieri e concentriamoci su ciò che conta veramente.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1107996"/>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Signore Ges</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ù</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tu sei la persona pi</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ù</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importante della mia vita.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Giovanni Battista ci ha mostrato la via della sobriet</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à</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ci ha indicato te come unico Salvatore.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Con te tutto acquista bellezza,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meraviglia, pace, gioia, amore.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Però, a volte mi sento triste, annoiato,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mi aggrappo a cose poco importanti, non necessarie,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e mi dimentico che la vera ricchezza sei tu!</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Ges</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ù</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rendimi sapiente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it-IT" sz="1600" dirty="0">
                <a:solidFill>
                  <a:srgbClr val="000000"/>
                </a:solidFill>
                <a:latin typeface="Verdana" pitchFamily="34" charset="0"/>
                <a:ea typeface="Calibri" pitchFamily="34" charset="0"/>
                <a:cs typeface="Times New Roman" pitchFamily="18" charset="0"/>
              </a:rPr>
              <a:t>p</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er saper dare un giusto ordine di importanza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a tutto quello che vivo,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mettendo da parte ciò che </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è</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inutile.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Rendimi capace di fare le mie scelte,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di capire che cosa vuoi da me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e di aiutare chi ha bisogno.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Ges</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ù</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dammi un cuore grande,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capace di accoglierti, perch</a:t>
            </a:r>
            <a:r>
              <a:rPr kumimoji="0" lang="it-IT" sz="16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it-IT" sz="16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io scelgo te!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6" descr="foto"/>
          <p:cNvPicPr>
            <a:picLocks noChangeAspect="1" noChangeArrowheads="1"/>
          </p:cNvPicPr>
          <p:nvPr/>
        </p:nvPicPr>
        <p:blipFill>
          <a:blip r:embed="rId2" cstate="print"/>
          <a:srcRect/>
          <a:stretch>
            <a:fillRect/>
          </a:stretch>
        </p:blipFill>
        <p:spPr bwMode="auto">
          <a:xfrm>
            <a:off x="4860032" y="3501008"/>
            <a:ext cx="4095750" cy="3076575"/>
          </a:xfrm>
          <a:prstGeom prst="rect">
            <a:avLst/>
          </a:prstGeom>
          <a:noFill/>
        </p:spPr>
      </p:pic>
      <p:pic>
        <p:nvPicPr>
          <p:cNvPr id="4" name="Picture 6" descr="foto"/>
          <p:cNvPicPr>
            <a:picLocks noChangeAspect="1" noChangeArrowheads="1"/>
          </p:cNvPicPr>
          <p:nvPr/>
        </p:nvPicPr>
        <p:blipFill>
          <a:blip r:embed="rId2" cstate="print"/>
          <a:srcRect/>
          <a:stretch>
            <a:fillRect/>
          </a:stretch>
        </p:blipFill>
        <p:spPr bwMode="auto">
          <a:xfrm>
            <a:off x="5796136" y="1268760"/>
            <a:ext cx="4095750" cy="30765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entroaletti.com/foto/foto_opere/roma/06_ist_polacco_cappella/01b.jpg"/>
          <p:cNvPicPr>
            <a:picLocks noChangeAspect="1" noChangeArrowheads="1"/>
          </p:cNvPicPr>
          <p:nvPr/>
        </p:nvPicPr>
        <p:blipFill>
          <a:blip r:embed="rId2" cstate="print"/>
          <a:srcRect/>
          <a:stretch>
            <a:fillRect/>
          </a:stretch>
        </p:blipFill>
        <p:spPr bwMode="auto">
          <a:xfrm>
            <a:off x="539552" y="1340768"/>
            <a:ext cx="2381250" cy="5257801"/>
          </a:xfrm>
          <a:prstGeom prst="rect">
            <a:avLst/>
          </a:prstGeom>
          <a:noFill/>
        </p:spPr>
      </p:pic>
      <p:sp>
        <p:nvSpPr>
          <p:cNvPr id="5" name="CasellaDiTesto 4"/>
          <p:cNvSpPr txBox="1"/>
          <p:nvPr/>
        </p:nvSpPr>
        <p:spPr>
          <a:xfrm>
            <a:off x="3203848" y="980728"/>
            <a:ext cx="5184576" cy="5632311"/>
          </a:xfrm>
          <a:prstGeom prst="rect">
            <a:avLst/>
          </a:prstGeom>
          <a:noFill/>
        </p:spPr>
        <p:txBody>
          <a:bodyPr wrap="square" rtlCol="0">
            <a:spAutoFit/>
          </a:bodyPr>
          <a:lstStyle/>
          <a:p>
            <a:r>
              <a:rPr lang="it-IT" dirty="0" smtClean="0"/>
              <a:t>Lungo il cammino della storia della salvezza riusciamo a cogliere un filo rosso che lega tutti i suoi protagonisti.</a:t>
            </a:r>
          </a:p>
          <a:p>
            <a:endParaRPr lang="it-IT" dirty="0" smtClean="0"/>
          </a:p>
          <a:p>
            <a:r>
              <a:rPr lang="it-IT" b="1" dirty="0" smtClean="0"/>
              <a:t>Isaia</a:t>
            </a:r>
            <a:r>
              <a:rPr lang="it-IT" dirty="0" smtClean="0"/>
              <a:t> aveva preannunciato “</a:t>
            </a:r>
            <a:r>
              <a:rPr lang="it-IT" i="1" dirty="0" smtClean="0"/>
              <a:t>una voce che grida nel deserto</a:t>
            </a:r>
            <a:r>
              <a:rPr lang="it-IT" dirty="0" smtClean="0"/>
              <a:t>”</a:t>
            </a:r>
          </a:p>
          <a:p>
            <a:endParaRPr lang="it-IT" dirty="0" smtClean="0"/>
          </a:p>
          <a:p>
            <a:r>
              <a:rPr lang="it-IT" dirty="0" smtClean="0"/>
              <a:t>Questa voce prende corpo in </a:t>
            </a:r>
            <a:r>
              <a:rPr lang="it-IT" b="1" dirty="0" smtClean="0"/>
              <a:t>Giovanni Battista</a:t>
            </a:r>
          </a:p>
          <a:p>
            <a:endParaRPr lang="it-IT" b="1" dirty="0" smtClean="0"/>
          </a:p>
          <a:p>
            <a:r>
              <a:rPr lang="it-IT" dirty="0" smtClean="0"/>
              <a:t>Che a sua volta parlerà di “</a:t>
            </a:r>
            <a:r>
              <a:rPr lang="it-IT" i="1" dirty="0" smtClean="0"/>
              <a:t>colui che viene dopo di me</a:t>
            </a:r>
            <a:r>
              <a:rPr lang="it-IT" dirty="0" smtClean="0"/>
              <a:t>”, cioè di </a:t>
            </a:r>
            <a:r>
              <a:rPr lang="it-IT" b="1" dirty="0" smtClean="0"/>
              <a:t>Gesù</a:t>
            </a:r>
          </a:p>
          <a:p>
            <a:endParaRPr lang="it-IT" b="1" dirty="0" smtClean="0"/>
          </a:p>
          <a:p>
            <a:endParaRPr lang="it-IT" b="1" dirty="0" smtClean="0"/>
          </a:p>
          <a:p>
            <a:r>
              <a:rPr lang="it-IT" b="1" dirty="0" smtClean="0"/>
              <a:t>Da Isaia a Gesù lo Spirito soffia fino a noi!</a:t>
            </a:r>
          </a:p>
          <a:p>
            <a:pPr>
              <a:buFontTx/>
              <a:buChar char="-"/>
            </a:pPr>
            <a:r>
              <a:rPr lang="it-IT" dirty="0" smtClean="0"/>
              <a:t>Lo Spirito che rassicura, sostiene e incoraggia (</a:t>
            </a:r>
            <a:r>
              <a:rPr lang="it-IT" b="1" dirty="0" smtClean="0"/>
              <a:t>Consola</a:t>
            </a:r>
            <a:r>
              <a:rPr lang="it-IT" dirty="0" smtClean="0"/>
              <a:t>)</a:t>
            </a:r>
          </a:p>
          <a:p>
            <a:pPr>
              <a:buFontTx/>
              <a:buChar char="-"/>
            </a:pPr>
            <a:r>
              <a:rPr lang="it-IT" dirty="0" smtClean="0"/>
              <a:t> Lo Spirito che dispone i cuori verso Gesù (</a:t>
            </a:r>
            <a:r>
              <a:rPr lang="it-IT" b="1" dirty="0" smtClean="0"/>
              <a:t>Orienta</a:t>
            </a:r>
            <a:r>
              <a:rPr lang="it-IT" dirty="0" smtClean="0"/>
              <a:t>)</a:t>
            </a:r>
          </a:p>
          <a:p>
            <a:pPr>
              <a:buFontTx/>
              <a:buChar char="-"/>
            </a:pPr>
            <a:r>
              <a:rPr lang="it-IT" dirty="0" smtClean="0"/>
              <a:t> Lo Spirito che rivela nell’intimo e rinnova l’invito (</a:t>
            </a:r>
            <a:r>
              <a:rPr lang="it-IT" b="1" dirty="0" smtClean="0"/>
              <a:t>Annuncia</a:t>
            </a:r>
            <a:r>
              <a:rPr lang="it-IT" dirty="0" smtClean="0"/>
              <a:t>)</a:t>
            </a:r>
            <a:endParaRPr lang="it-IT" dirty="0"/>
          </a:p>
        </p:txBody>
      </p:sp>
      <p:sp>
        <p:nvSpPr>
          <p:cNvPr id="6" name="Freccia circolare a sinistra 5"/>
          <p:cNvSpPr/>
          <p:nvPr/>
        </p:nvSpPr>
        <p:spPr>
          <a:xfrm>
            <a:off x="8532440" y="2348880"/>
            <a:ext cx="288032" cy="504056"/>
          </a:xfrm>
          <a:prstGeom prst="curvedLeftArrow">
            <a:avLst/>
          </a:prstGeom>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ln>
                <a:solidFill>
                  <a:srgbClr val="800000"/>
                </a:solidFill>
              </a:ln>
              <a:solidFill>
                <a:srgbClr val="800000"/>
              </a:solidFill>
            </a:endParaRPr>
          </a:p>
        </p:txBody>
      </p:sp>
      <p:sp>
        <p:nvSpPr>
          <p:cNvPr id="7" name="Freccia circolare a sinistra 6"/>
          <p:cNvSpPr/>
          <p:nvPr/>
        </p:nvSpPr>
        <p:spPr>
          <a:xfrm>
            <a:off x="8388424" y="3068960"/>
            <a:ext cx="288032" cy="504056"/>
          </a:xfrm>
          <a:prstGeom prst="curvedLeftArrow">
            <a:avLst/>
          </a:prstGeom>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8" name="Freccia in giù 7"/>
          <p:cNvSpPr/>
          <p:nvPr/>
        </p:nvSpPr>
        <p:spPr>
          <a:xfrm>
            <a:off x="5580112" y="3933056"/>
            <a:ext cx="432048" cy="576064"/>
          </a:xfrm>
          <a:prstGeom prst="downArrow">
            <a:avLst/>
          </a:prstGeom>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oto"/>
          <p:cNvPicPr>
            <a:picLocks noChangeAspect="1" noChangeArrowheads="1"/>
          </p:cNvPicPr>
          <p:nvPr/>
        </p:nvPicPr>
        <p:blipFill>
          <a:blip r:embed="rId2" cstate="print"/>
          <a:srcRect r="32669"/>
          <a:stretch>
            <a:fillRect/>
          </a:stretch>
        </p:blipFill>
        <p:spPr bwMode="auto">
          <a:xfrm>
            <a:off x="0" y="0"/>
            <a:ext cx="3635896" cy="6858000"/>
          </a:xfrm>
          <a:prstGeom prst="rect">
            <a:avLst/>
          </a:prstGeom>
          <a:ln>
            <a:noFill/>
          </a:ln>
          <a:effectLst>
            <a:softEdge rad="112500"/>
          </a:effectLst>
        </p:spPr>
      </p:pic>
      <p:sp>
        <p:nvSpPr>
          <p:cNvPr id="4" name="Rettangolo 3"/>
          <p:cNvSpPr/>
          <p:nvPr/>
        </p:nvSpPr>
        <p:spPr>
          <a:xfrm>
            <a:off x="4139952" y="1052736"/>
            <a:ext cx="4319836" cy="1675654"/>
          </a:xfrm>
          <a:prstGeom prst="rect">
            <a:avLst/>
          </a:prstGeom>
          <a:noFill/>
        </p:spPr>
        <p:txBody>
          <a:bodyPr wrap="none" lIns="91440" tIns="45720" rIns="91440" bIns="45720">
            <a:prstTxWarp prst="textWave1">
              <a:avLst/>
            </a:prstTxWarp>
            <a:spAutoFit/>
          </a:bodyPr>
          <a:lstStyle/>
          <a:p>
            <a:pPr algn="ctr"/>
            <a:r>
              <a:rPr lang="it-IT" sz="5400" b="0" cap="none" spc="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LO SPIRITO … </a:t>
            </a:r>
          </a:p>
          <a:p>
            <a:pPr algn="ctr"/>
            <a:r>
              <a:rPr lang="it-IT" sz="540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     ANNUNCIA!</a:t>
            </a:r>
            <a:endParaRPr lang="it-IT" sz="5400" b="0" cap="none" spc="0" dirty="0">
              <a:ln w="18415" cmpd="sng">
                <a:solidFill>
                  <a:srgbClr val="800000"/>
                </a:solidFill>
                <a:prstDash val="solid"/>
              </a:ln>
              <a:solidFill>
                <a:srgbClr val="800000"/>
              </a:solidFill>
              <a:effectLst>
                <a:outerShdw blurRad="63500" dir="3600000" algn="tl" rotWithShape="0">
                  <a:srgbClr val="000000">
                    <a:alpha val="70000"/>
                  </a:srgbClr>
                </a:outerShdw>
              </a:effectLst>
            </a:endParaRPr>
          </a:p>
        </p:txBody>
      </p:sp>
      <p:pic>
        <p:nvPicPr>
          <p:cNvPr id="7" name="Picture 6" descr="foto"/>
          <p:cNvPicPr>
            <a:picLocks noChangeAspect="1" noChangeArrowheads="1"/>
          </p:cNvPicPr>
          <p:nvPr/>
        </p:nvPicPr>
        <p:blipFill>
          <a:blip r:embed="rId3" cstate="print"/>
          <a:srcRect/>
          <a:stretch>
            <a:fillRect/>
          </a:stretch>
        </p:blipFill>
        <p:spPr bwMode="auto">
          <a:xfrm rot="786584">
            <a:off x="2911809" y="2870952"/>
            <a:ext cx="3917522" cy="358954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oto"/>
          <p:cNvPicPr>
            <a:picLocks noChangeAspect="1" noChangeArrowheads="1"/>
          </p:cNvPicPr>
          <p:nvPr/>
        </p:nvPicPr>
        <p:blipFill>
          <a:blip r:embed="rId2" cstate="print"/>
          <a:srcRect r="32669"/>
          <a:stretch>
            <a:fillRect/>
          </a:stretch>
        </p:blipFill>
        <p:spPr bwMode="auto">
          <a:xfrm>
            <a:off x="0" y="0"/>
            <a:ext cx="2411760" cy="4549044"/>
          </a:xfrm>
          <a:prstGeom prst="rect">
            <a:avLst/>
          </a:prstGeom>
          <a:ln>
            <a:noFill/>
          </a:ln>
          <a:effectLst>
            <a:softEdge rad="112500"/>
          </a:effectLst>
        </p:spPr>
      </p:pic>
      <p:sp>
        <p:nvSpPr>
          <p:cNvPr id="4" name="Rettangolo 3"/>
          <p:cNvSpPr/>
          <p:nvPr/>
        </p:nvSpPr>
        <p:spPr>
          <a:xfrm>
            <a:off x="4139952" y="836712"/>
            <a:ext cx="4319836" cy="1675654"/>
          </a:xfrm>
          <a:prstGeom prst="rect">
            <a:avLst/>
          </a:prstGeom>
          <a:noFill/>
        </p:spPr>
        <p:txBody>
          <a:bodyPr wrap="none" lIns="91440" tIns="45720" rIns="91440" bIns="45720">
            <a:prstTxWarp prst="textWave1">
              <a:avLst/>
            </a:prstTxWarp>
            <a:spAutoFit/>
          </a:bodyPr>
          <a:lstStyle/>
          <a:p>
            <a:pPr algn="ctr"/>
            <a:r>
              <a:rPr lang="it-IT" sz="5400" b="0" cap="none" spc="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LO SPIRITO … </a:t>
            </a:r>
          </a:p>
          <a:p>
            <a:pPr algn="ctr"/>
            <a:r>
              <a:rPr lang="it-IT" sz="540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     ANNUNCIA!</a:t>
            </a:r>
            <a:endParaRPr lang="it-IT" sz="5400" b="0" cap="none" spc="0" dirty="0">
              <a:ln w="18415" cmpd="sng">
                <a:solidFill>
                  <a:srgbClr val="800000"/>
                </a:solidFill>
                <a:prstDash val="solid"/>
              </a:ln>
              <a:solidFill>
                <a:srgbClr val="800000"/>
              </a:solidFill>
              <a:effectLst>
                <a:outerShdw blurRad="63500" dir="3600000" algn="tl" rotWithShape="0">
                  <a:srgbClr val="000000">
                    <a:alpha val="70000"/>
                  </a:srgbClr>
                </a:outerShdw>
              </a:effectLst>
            </a:endParaRPr>
          </a:p>
        </p:txBody>
      </p:sp>
      <p:pic>
        <p:nvPicPr>
          <p:cNvPr id="25602" name="Picture 2" descr="http://www.dontommaso.org/wp-content/uploads/2011/07/icona-dellamicizia.jpg"/>
          <p:cNvPicPr>
            <a:picLocks noChangeAspect="1" noChangeArrowheads="1"/>
          </p:cNvPicPr>
          <p:nvPr/>
        </p:nvPicPr>
        <p:blipFill>
          <a:blip r:embed="rId3" cstate="print"/>
          <a:srcRect/>
          <a:stretch>
            <a:fillRect/>
          </a:stretch>
        </p:blipFill>
        <p:spPr bwMode="auto">
          <a:xfrm>
            <a:off x="1331640" y="2105472"/>
            <a:ext cx="4413652" cy="4752528"/>
          </a:xfrm>
          <a:prstGeom prst="rect">
            <a:avLst/>
          </a:prstGeom>
          <a:noFill/>
        </p:spPr>
      </p:pic>
      <p:sp>
        <p:nvSpPr>
          <p:cNvPr id="8" name="CasellaDiTesto 7"/>
          <p:cNvSpPr txBox="1"/>
          <p:nvPr/>
        </p:nvSpPr>
        <p:spPr>
          <a:xfrm>
            <a:off x="5868144" y="3068960"/>
            <a:ext cx="3024336" cy="3416320"/>
          </a:xfrm>
          <a:prstGeom prst="rect">
            <a:avLst/>
          </a:prstGeom>
          <a:noFill/>
        </p:spPr>
        <p:txBody>
          <a:bodyPr wrap="square" rtlCol="0">
            <a:spAutoFit/>
          </a:bodyPr>
          <a:lstStyle/>
          <a:p>
            <a:r>
              <a:rPr lang="it-IT" dirty="0" smtClean="0"/>
              <a:t>“Ci fu un vento impetuoso … ma il Signore non era nel vento. Dopo il vento  ci fu un terremoto, ma il Signore non era nel terremoto. Dopo il terremoto ci fu un fuoco, ma il Signore non era nel fuoco. Dopo il fuoco ci fu un mormorio di un vento leggero … Ed ecco sentì una voce che gli diceva: “Che fai qui Elia?” … (1Re 19,11-13)</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2" name="Picture 8" descr="http://www.donnamoderna.com/var/ezflow_site/storage/images/media/images/casa/il-cellulare-ideale-per-lo-shopping/il-cellulare-ideale-per-lo-shopping-8_unknownalta/2542221-1-ita-IT/il-cellulare-ideale-per-lo-shopping-8_unknownalt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19866321">
            <a:off x="5450364" y="2204864"/>
            <a:ext cx="3693636" cy="2602335"/>
          </a:xfrm>
          <a:prstGeom prst="rect">
            <a:avLst/>
          </a:prstGeom>
          <a:noFill/>
        </p:spPr>
      </p:pic>
      <p:pic>
        <p:nvPicPr>
          <p:cNvPr id="26630" name="Picture 6" descr="http://www.diunamaishop.it/catalogo/img/57185_AlpineCarStereoCD189.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67150" y="-963488"/>
            <a:ext cx="5276850" cy="5276851"/>
          </a:xfrm>
          <a:prstGeom prst="rect">
            <a:avLst/>
          </a:prstGeom>
          <a:noFill/>
        </p:spPr>
      </p:pic>
      <p:pic>
        <p:nvPicPr>
          <p:cNvPr id="6146" name="Picture 2" descr="foto"/>
          <p:cNvPicPr>
            <a:picLocks noChangeAspect="1" noChangeArrowheads="1"/>
          </p:cNvPicPr>
          <p:nvPr/>
        </p:nvPicPr>
        <p:blipFill>
          <a:blip r:embed="rId4" cstate="print"/>
          <a:srcRect r="32669"/>
          <a:stretch>
            <a:fillRect/>
          </a:stretch>
        </p:blipFill>
        <p:spPr bwMode="auto">
          <a:xfrm>
            <a:off x="3203848" y="5445224"/>
            <a:ext cx="864096" cy="837764"/>
          </a:xfrm>
          <a:prstGeom prst="rect">
            <a:avLst/>
          </a:prstGeom>
          <a:ln>
            <a:noFill/>
          </a:ln>
          <a:effectLst>
            <a:softEdge rad="112500"/>
          </a:effectLst>
        </p:spPr>
      </p:pic>
      <p:sp>
        <p:nvSpPr>
          <p:cNvPr id="4" name="Rettangolo 3"/>
          <p:cNvSpPr/>
          <p:nvPr/>
        </p:nvSpPr>
        <p:spPr>
          <a:xfrm>
            <a:off x="2627784" y="6021288"/>
            <a:ext cx="2663652" cy="620688"/>
          </a:xfrm>
          <a:prstGeom prst="rect">
            <a:avLst/>
          </a:prstGeom>
          <a:noFill/>
        </p:spPr>
        <p:txBody>
          <a:bodyPr wrap="none" lIns="91440" tIns="45720" rIns="91440" bIns="45720">
            <a:prstTxWarp prst="textWave1">
              <a:avLst/>
            </a:prstTxWarp>
            <a:spAutoFit/>
          </a:bodyPr>
          <a:lstStyle/>
          <a:p>
            <a:pPr algn="ctr"/>
            <a:r>
              <a:rPr lang="it-IT" sz="5400" b="0" cap="none" spc="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LO SPIRITO … </a:t>
            </a:r>
          </a:p>
          <a:p>
            <a:pPr algn="ctr"/>
            <a:r>
              <a:rPr lang="it-IT" sz="5400" dirty="0" smtClean="0">
                <a:ln w="18415" cmpd="sng">
                  <a:solidFill>
                    <a:srgbClr val="800000"/>
                  </a:solidFill>
                  <a:prstDash val="solid"/>
                </a:ln>
                <a:solidFill>
                  <a:srgbClr val="800000"/>
                </a:solidFill>
                <a:effectLst>
                  <a:outerShdw blurRad="63500" dir="3600000" algn="tl" rotWithShape="0">
                    <a:srgbClr val="000000">
                      <a:alpha val="70000"/>
                    </a:srgbClr>
                  </a:outerShdw>
                </a:effectLst>
              </a:rPr>
              <a:t>     ANNUNCIA!</a:t>
            </a:r>
            <a:endParaRPr lang="it-IT" sz="5400" b="0" cap="none" spc="0" dirty="0">
              <a:ln w="18415" cmpd="sng">
                <a:solidFill>
                  <a:srgbClr val="800000"/>
                </a:solidFill>
                <a:prstDash val="solid"/>
              </a:ln>
              <a:solidFill>
                <a:srgbClr val="800000"/>
              </a:solidFill>
              <a:effectLst>
                <a:outerShdw blurRad="63500" dir="3600000" algn="tl" rotWithShape="0">
                  <a:srgbClr val="000000">
                    <a:alpha val="70000"/>
                  </a:srgbClr>
                </a:outerShdw>
              </a:effectLst>
            </a:endParaRPr>
          </a:p>
        </p:txBody>
      </p:sp>
      <p:pic>
        <p:nvPicPr>
          <p:cNvPr id="25602" name="Picture 2" descr="http://www.dontommaso.org/wp-content/uploads/2011/07/icona-dellamicizia.jpg"/>
          <p:cNvPicPr>
            <a:picLocks noChangeAspect="1" noChangeArrowheads="1"/>
          </p:cNvPicPr>
          <p:nvPr/>
        </p:nvPicPr>
        <p:blipFill>
          <a:blip r:embed="rId5" cstate="print"/>
          <a:srcRect/>
          <a:stretch>
            <a:fillRect/>
          </a:stretch>
        </p:blipFill>
        <p:spPr bwMode="auto">
          <a:xfrm>
            <a:off x="3923928" y="5445224"/>
            <a:ext cx="777051" cy="548680"/>
          </a:xfrm>
          <a:prstGeom prst="rect">
            <a:avLst/>
          </a:prstGeom>
          <a:noFill/>
        </p:spPr>
      </p:pic>
      <p:pic>
        <p:nvPicPr>
          <p:cNvPr id="26626" name="Picture 2" descr="http://www.smtelefoni.com/images/Prodotti/Radio/trevi1095.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rot="20458944">
            <a:off x="591079" y="2663124"/>
            <a:ext cx="4162425" cy="2781300"/>
          </a:xfrm>
          <a:prstGeom prst="rect">
            <a:avLst/>
          </a:prstGeom>
          <a:noFill/>
        </p:spPr>
      </p:pic>
      <p:pic>
        <p:nvPicPr>
          <p:cNvPr id="26634" name="Picture 10" descr="http://www.loschiaffo.org/wp-content/uploads/2009/04/musica-bambini.jpg"/>
          <p:cNvPicPr>
            <a:picLocks noChangeAspect="1" noChangeArrowheads="1"/>
          </p:cNvPicPr>
          <p:nvPr/>
        </p:nvPicPr>
        <p:blipFill>
          <a:blip r:embed="rId7" cstate="print">
            <a:clrChange>
              <a:clrFrom>
                <a:srgbClr val="F6F6F4"/>
              </a:clrFrom>
              <a:clrTo>
                <a:srgbClr val="F6F6F4">
                  <a:alpha val="0"/>
                </a:srgbClr>
              </a:clrTo>
            </a:clrChange>
          </a:blip>
          <a:srcRect/>
          <a:stretch>
            <a:fillRect/>
          </a:stretch>
        </p:blipFill>
        <p:spPr bwMode="auto">
          <a:xfrm>
            <a:off x="683568" y="0"/>
            <a:ext cx="4629547" cy="3287207"/>
          </a:xfrm>
          <a:prstGeom prst="rect">
            <a:avLst/>
          </a:prstGeom>
          <a:noFill/>
        </p:spPr>
      </p:pic>
      <p:pic>
        <p:nvPicPr>
          <p:cNvPr id="26628" name="Picture 4" descr="http://cloud4.lbox.me/images/v/201110/3-5mm-stereo-ad-alta-fedelta-per-cuffie-stereo-mp3-mp4-mp5_cewdwg1319015567753.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843808" y="620688"/>
            <a:ext cx="4762500" cy="4762500"/>
          </a:xfrm>
          <a:prstGeom prst="rect">
            <a:avLst/>
          </a:prstGeom>
          <a:noFill/>
        </p:spPr>
      </p:pic>
      <p:sp>
        <p:nvSpPr>
          <p:cNvPr id="10" name="CasellaDiTesto 9"/>
          <p:cNvSpPr txBox="1"/>
          <p:nvPr/>
        </p:nvSpPr>
        <p:spPr>
          <a:xfrm>
            <a:off x="5903640" y="5373216"/>
            <a:ext cx="3240360" cy="1323439"/>
          </a:xfrm>
          <a:prstGeom prst="rect">
            <a:avLst/>
          </a:prstGeom>
          <a:noFill/>
        </p:spPr>
        <p:txBody>
          <a:bodyPr wrap="square" rtlCol="0">
            <a:spAutoFit/>
          </a:bodyPr>
          <a:lstStyle/>
          <a:p>
            <a:r>
              <a:rPr lang="it-IT" sz="1600" dirty="0" smtClean="0"/>
              <a:t>E noi, tra luci, vacanze, albero … </a:t>
            </a:r>
          </a:p>
          <a:p>
            <a:r>
              <a:rPr lang="it-IT" sz="1600" dirty="0" smtClean="0"/>
              <a:t>Siamo attenti o sordi a questo annuncio?</a:t>
            </a:r>
          </a:p>
          <a:p>
            <a:r>
              <a:rPr lang="it-IT" sz="1600" dirty="0" smtClean="0"/>
              <a:t>Ci mettiamo in gioco per preparare la via del Signore?</a:t>
            </a:r>
            <a:endParaRPr lang="it-IT"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620688"/>
            <a:ext cx="91440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effectLst/>
                <a:latin typeface="Verdana" pitchFamily="34" charset="0"/>
                <a:ea typeface="Calibri" pitchFamily="34" charset="0"/>
                <a:cs typeface="Times New Roman" pitchFamily="18" charset="0"/>
              </a:rPr>
              <a:t>Matteo 3, 1-6; 11-12</a:t>
            </a:r>
            <a:endParaRPr kumimoji="0" lang="it-IT" sz="1600" b="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1" i="0" u="none" strike="noStrike" cap="none" normalizeH="0" baseline="0" dirty="0" smtClean="0">
                <a:ln>
                  <a:noFill/>
                </a:ln>
                <a:effectLst/>
                <a:latin typeface="Calibri" pitchFamily="34" charset="0"/>
                <a:ea typeface="Calibri" pitchFamily="34" charset="0"/>
                <a:cs typeface="Calibri" pitchFamily="34" charset="0"/>
              </a:rPr>
              <a:t>1</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In quei giorni venne Giovanni il battista, che predicava nel deserto della Giudea, e diceva: </a:t>
            </a:r>
            <a:r>
              <a:rPr kumimoji="0" lang="it-IT" sz="1600" b="1" i="0" u="none" strike="noStrike" cap="none" normalizeH="0" baseline="0" dirty="0" smtClean="0">
                <a:ln>
                  <a:noFill/>
                </a:ln>
                <a:effectLst/>
                <a:latin typeface="Calibri" pitchFamily="34" charset="0"/>
                <a:ea typeface="Calibri" pitchFamily="34" charset="0"/>
                <a:cs typeface="Calibri" pitchFamily="34" charset="0"/>
              </a:rPr>
              <a:t>2</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«Convertitevi, perché il regno dei cieli è vicino». </a:t>
            </a:r>
            <a:r>
              <a:rPr kumimoji="0" lang="it-IT" sz="1600" b="1" i="0" u="none" strike="noStrike" cap="none" normalizeH="0" baseline="0" dirty="0" smtClean="0">
                <a:ln>
                  <a:noFill/>
                </a:ln>
                <a:effectLst/>
                <a:latin typeface="Calibri" pitchFamily="34" charset="0"/>
                <a:ea typeface="Calibri" pitchFamily="34" charset="0"/>
                <a:cs typeface="Calibri" pitchFamily="34" charset="0"/>
              </a:rPr>
              <a:t>3</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Di lui parlò infatti il profeta Isaia quando disse:</a:t>
            </a:r>
            <a:br>
              <a:rPr kumimoji="0" lang="it-IT" sz="1600" b="0" i="0" u="none" strike="noStrike" cap="none" normalizeH="0" baseline="0" dirty="0" smtClean="0">
                <a:ln>
                  <a:noFill/>
                </a:ln>
                <a:effectLst/>
                <a:latin typeface="Calibri" pitchFamily="34" charset="0"/>
                <a:ea typeface="Calibri" pitchFamily="34" charset="0"/>
                <a:cs typeface="Calibri" pitchFamily="34" charset="0"/>
              </a:rPr>
            </a:br>
            <a:r>
              <a:rPr kumimoji="0" lang="it-IT" sz="1600" b="0" i="0" u="none" strike="noStrike" cap="none" normalizeH="0" baseline="0" dirty="0" smtClean="0">
                <a:ln>
                  <a:noFill/>
                </a:ln>
                <a:effectLst/>
                <a:latin typeface="Calibri" pitchFamily="34" charset="0"/>
                <a:ea typeface="Calibri" pitchFamily="34" charset="0"/>
                <a:cs typeface="Calibri" pitchFamily="34" charset="0"/>
              </a:rPr>
              <a:t>«</a:t>
            </a:r>
            <a:r>
              <a:rPr kumimoji="0" lang="it-IT" sz="1600" b="0" i="1" u="none" strike="noStrike" cap="none" normalizeH="0" baseline="0" dirty="0" smtClean="0">
                <a:ln>
                  <a:noFill/>
                </a:ln>
                <a:effectLst/>
                <a:latin typeface="Calibri" pitchFamily="34" charset="0"/>
                <a:ea typeface="Calibri" pitchFamily="34" charset="0"/>
                <a:cs typeface="Calibri" pitchFamily="34" charset="0"/>
              </a:rPr>
              <a:t>Voce di uno che grida nel deserto:</a:t>
            </a:r>
            <a:br>
              <a:rPr kumimoji="0" lang="it-IT" sz="1600" b="0" i="1" u="none" strike="noStrike" cap="none" normalizeH="0" baseline="0" dirty="0" smtClean="0">
                <a:ln>
                  <a:noFill/>
                </a:ln>
                <a:effectLst/>
                <a:latin typeface="Calibri" pitchFamily="34" charset="0"/>
                <a:ea typeface="Calibri" pitchFamily="34" charset="0"/>
                <a:cs typeface="Calibri" pitchFamily="34" charset="0"/>
              </a:rPr>
            </a:br>
            <a:r>
              <a:rPr kumimoji="0" lang="it-IT" sz="1600" b="0" i="1" u="none" strike="noStrike" cap="none" normalizeH="0" baseline="0" dirty="0" smtClean="0">
                <a:ln>
                  <a:noFill/>
                </a:ln>
                <a:effectLst/>
                <a:latin typeface="Calibri" pitchFamily="34" charset="0"/>
                <a:ea typeface="Calibri" pitchFamily="34" charset="0"/>
                <a:cs typeface="Calibri" pitchFamily="34" charset="0"/>
              </a:rPr>
              <a:t>"Preparate la via del Signore,</a:t>
            </a:r>
            <a:br>
              <a:rPr kumimoji="0" lang="it-IT" sz="1600" b="0" i="1" u="none" strike="noStrike" cap="none" normalizeH="0" baseline="0" dirty="0" smtClean="0">
                <a:ln>
                  <a:noFill/>
                </a:ln>
                <a:effectLst/>
                <a:latin typeface="Calibri" pitchFamily="34" charset="0"/>
                <a:ea typeface="Calibri" pitchFamily="34" charset="0"/>
                <a:cs typeface="Calibri" pitchFamily="34" charset="0"/>
              </a:rPr>
            </a:br>
            <a:r>
              <a:rPr kumimoji="0" lang="it-IT" sz="1600" b="0" i="1" u="none" strike="noStrike" cap="none" normalizeH="0" baseline="0" dirty="0" smtClean="0">
                <a:ln>
                  <a:noFill/>
                </a:ln>
                <a:effectLst/>
                <a:latin typeface="Calibri" pitchFamily="34" charset="0"/>
                <a:ea typeface="Calibri" pitchFamily="34" charset="0"/>
                <a:cs typeface="Calibri" pitchFamily="34" charset="0"/>
              </a:rPr>
              <a:t>raddrizzate i suoi sentieri</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a:t>
            </a:r>
            <a:br>
              <a:rPr kumimoji="0" lang="it-IT" sz="1600" b="0" i="0" u="none" strike="noStrike" cap="none" normalizeH="0" baseline="0" dirty="0" smtClean="0">
                <a:ln>
                  <a:noFill/>
                </a:ln>
                <a:effectLst/>
                <a:latin typeface="Calibri" pitchFamily="34" charset="0"/>
                <a:ea typeface="Calibri" pitchFamily="34" charset="0"/>
                <a:cs typeface="Calibri" pitchFamily="34" charset="0"/>
              </a:rPr>
            </a:br>
            <a:r>
              <a:rPr kumimoji="0" lang="it-IT" sz="1600" b="1" i="0" u="none" strike="noStrike" cap="none" normalizeH="0" baseline="0" dirty="0" smtClean="0">
                <a:ln>
                  <a:noFill/>
                </a:ln>
                <a:effectLst/>
                <a:latin typeface="Calibri" pitchFamily="34" charset="0"/>
                <a:ea typeface="Calibri" pitchFamily="34" charset="0"/>
                <a:cs typeface="Calibri" pitchFamily="34" charset="0"/>
              </a:rPr>
              <a:t>4</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Giovanni aveva un vestito di pelo di cammello e una cintura di cuoio intorno ai fianchi; e si cibava di cavallette e di miele selvatico. </a:t>
            </a:r>
            <a:r>
              <a:rPr kumimoji="0" lang="it-IT" sz="1600" b="1" i="0" u="none" strike="noStrike" cap="none" normalizeH="0" baseline="0" dirty="0" smtClean="0">
                <a:ln>
                  <a:noFill/>
                </a:ln>
                <a:effectLst/>
                <a:latin typeface="Calibri" pitchFamily="34" charset="0"/>
                <a:ea typeface="Calibri" pitchFamily="34" charset="0"/>
                <a:cs typeface="Calibri" pitchFamily="34" charset="0"/>
              </a:rPr>
              <a:t>5</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Allora Gerusalemme, tutta la Giudea e tutto il paese intorno al Giordano accorrevano a lui; </a:t>
            </a:r>
            <a:r>
              <a:rPr kumimoji="0" lang="it-IT" sz="1600" b="1" i="0" u="none" strike="noStrike" cap="none" normalizeH="0" baseline="0" dirty="0" smtClean="0">
                <a:ln>
                  <a:noFill/>
                </a:ln>
                <a:effectLst/>
                <a:latin typeface="Calibri" pitchFamily="34" charset="0"/>
                <a:ea typeface="Calibri" pitchFamily="34" charset="0"/>
                <a:cs typeface="Calibri" pitchFamily="34" charset="0"/>
              </a:rPr>
              <a:t>6</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ed erano battezzati da lui nel fiume Giordano, confessando i loro peccati.</a:t>
            </a:r>
            <a:endParaRPr kumimoji="0" lang="it-IT" sz="1600" b="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1" i="0" u="none" strike="noStrike" cap="none" normalizeH="0" baseline="0" dirty="0" smtClean="0">
                <a:ln>
                  <a:noFill/>
                </a:ln>
                <a:effectLst/>
                <a:latin typeface="Calibri" pitchFamily="34" charset="0"/>
                <a:ea typeface="Calibri" pitchFamily="34" charset="0"/>
                <a:cs typeface="Calibri" pitchFamily="34" charset="0"/>
              </a:rPr>
              <a:t>11</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Io vi battezzo con acqua, in vista del ravvedimento; ma colui che viene dopo di me è più forte di me, e io non sono degno di portargli i calzari; egli vi battezzerà con lo Spirito Santo e con il fuoco. </a:t>
            </a:r>
            <a:r>
              <a:rPr kumimoji="0" lang="it-IT" sz="1600" b="1" i="0" u="none" strike="noStrike" cap="none" normalizeH="0" baseline="0" dirty="0" smtClean="0">
                <a:ln>
                  <a:noFill/>
                </a:ln>
                <a:effectLst/>
                <a:latin typeface="Calibri" pitchFamily="34" charset="0"/>
                <a:ea typeface="Calibri" pitchFamily="34" charset="0"/>
                <a:cs typeface="Calibri" pitchFamily="34" charset="0"/>
              </a:rPr>
              <a:t>12</a:t>
            </a:r>
            <a:r>
              <a:rPr kumimoji="0" lang="it-IT" sz="1600" b="0" i="0" u="none" strike="noStrike" cap="none" normalizeH="0" baseline="0" dirty="0" smtClean="0">
                <a:ln>
                  <a:noFill/>
                </a:ln>
                <a:effectLst/>
                <a:latin typeface="Calibri" pitchFamily="34" charset="0"/>
                <a:ea typeface="Calibri" pitchFamily="34" charset="0"/>
                <a:cs typeface="Calibri" pitchFamily="34" charset="0"/>
              </a:rPr>
              <a:t> Egli ha il suo ventilabro in mano, ripulirà interamente la sua aia e raccoglierà il suo grano nel granaio, ma brucerà la pula con fuoco inestinguibile».</a:t>
            </a:r>
            <a:endParaRPr kumimoji="0" lang="it-IT" sz="1600" b="0" i="0" u="none" strike="noStrike" cap="none" normalizeH="0" baseline="0" dirty="0" smtClean="0">
              <a:ln>
                <a:noFill/>
              </a:ln>
              <a:effectLst/>
              <a:latin typeface="Arial" pitchFamily="34" charset="0"/>
              <a:cs typeface="Arial" pitchFamily="34" charset="0"/>
            </a:endParaRPr>
          </a:p>
        </p:txBody>
      </p:sp>
      <p:pic>
        <p:nvPicPr>
          <p:cNvPr id="5122" name="Picture 2" descr="http://www.arcidiocesibaribitonto.it/pubblicazioni/articoli-on-line/editoriali/03.jpg/image_preview"/>
          <p:cNvPicPr>
            <a:picLocks noChangeAspect="1" noChangeArrowheads="1"/>
          </p:cNvPicPr>
          <p:nvPr/>
        </p:nvPicPr>
        <p:blipFill>
          <a:blip r:embed="rId2" cstate="print"/>
          <a:srcRect/>
          <a:stretch>
            <a:fillRect/>
          </a:stretch>
        </p:blipFill>
        <p:spPr bwMode="auto">
          <a:xfrm>
            <a:off x="2627784" y="4000500"/>
            <a:ext cx="3810000" cy="2857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foto"/>
          <p:cNvPicPr>
            <a:picLocks noChangeAspect="1" noChangeArrowheads="1"/>
          </p:cNvPicPr>
          <p:nvPr/>
        </p:nvPicPr>
        <p:blipFill>
          <a:blip r:embed="rId2" cstate="print"/>
          <a:srcRect/>
          <a:stretch>
            <a:fillRect/>
          </a:stretch>
        </p:blipFill>
        <p:spPr bwMode="auto">
          <a:xfrm>
            <a:off x="4499992" y="908720"/>
            <a:ext cx="4095750" cy="5400675"/>
          </a:xfrm>
          <a:prstGeom prst="rect">
            <a:avLst/>
          </a:prstGeom>
          <a:noFill/>
        </p:spPr>
      </p:pic>
      <p:sp>
        <p:nvSpPr>
          <p:cNvPr id="6" name="Rettangolo 5"/>
          <p:cNvSpPr/>
          <p:nvPr/>
        </p:nvSpPr>
        <p:spPr>
          <a:xfrm>
            <a:off x="467544" y="1772816"/>
            <a:ext cx="3672408" cy="4247317"/>
          </a:xfrm>
          <a:prstGeom prst="rect">
            <a:avLst/>
          </a:prstGeom>
        </p:spPr>
        <p:txBody>
          <a:bodyPr wrap="square">
            <a:spAutoFit/>
          </a:bodyPr>
          <a:lstStyle/>
          <a:p>
            <a:r>
              <a:rPr lang="it-IT" dirty="0" smtClean="0"/>
              <a:t>Il Battista è grande, raccoglie in se l’attesa di tutte le generazioni, che aspettavano il Salvatore e rappresenta l’avvento di tutti coloro che ancora attendono la salvezza.</a:t>
            </a:r>
          </a:p>
          <a:p>
            <a:r>
              <a:rPr lang="it-IT" dirty="0" smtClean="0"/>
              <a:t> </a:t>
            </a:r>
          </a:p>
          <a:p>
            <a:r>
              <a:rPr lang="it-IT" dirty="0" smtClean="0"/>
              <a:t>E’ magro, asciutto, scolpito dal deserto e dal vento; è un asceta, che riconosce l’unico senso della propria esistenza nel dare la precedenza al Signore. </a:t>
            </a:r>
          </a:p>
          <a:p>
            <a:endParaRPr lang="it-IT" dirty="0" smtClean="0"/>
          </a:p>
          <a:p>
            <a:r>
              <a:rPr lang="it-IT" dirty="0" smtClean="0"/>
              <a:t/>
            </a:r>
            <a:br>
              <a:rPr lang="it-IT" dirty="0" smtClean="0"/>
            </a:b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51520" y="816968"/>
            <a:ext cx="356388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rPr>
              <a:t>Giovanni deve essere stato proprio un tipo strano: abitava da solo, vestiva con una pelle di cammello, gridava invece di parlare (tanto da sembrare sempre un po’ arrabbiato) e mangiava solo quello che il deserto gli offriva.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rPr>
              <a:t>Il suo cuore in realtà era conquistato dal Signore, tutto il resto non contava.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0000"/>
                </a:solidFill>
                <a:effectLst/>
                <a:latin typeface="+mj-lt"/>
                <a:ea typeface="Calibri" pitchFamily="34" charset="0"/>
                <a:cs typeface="Times New Roman" pitchFamily="18" charset="0"/>
              </a:rPr>
              <a:t>Come Isaia, anche Giovanni battista è mosso dallo Spirito ed è tutto concentrato verso un punto preciso. Il suo compito è quello di annunciare a tutti chi è veramente Ges</a:t>
            </a:r>
            <a:r>
              <a:rPr lang="it-IT" sz="2000" dirty="0" smtClean="0">
                <a:solidFill>
                  <a:srgbClr val="000000"/>
                </a:solidFill>
                <a:latin typeface="+mj-lt"/>
                <a:ea typeface="Calibri" pitchFamily="34" charset="0"/>
                <a:cs typeface="Times New Roman" pitchFamily="18" charset="0"/>
              </a:rPr>
              <a:t>ù.</a:t>
            </a:r>
            <a:endParaRPr kumimoji="0" lang="it-IT" sz="2000" b="0" i="0" u="none" strike="noStrike" cap="none" normalizeH="0" baseline="0" dirty="0" smtClean="0">
              <a:ln>
                <a:noFill/>
              </a:ln>
              <a:solidFill>
                <a:schemeClr val="tx1"/>
              </a:solidFill>
              <a:effectLst/>
              <a:latin typeface="+mj-lt"/>
              <a:cs typeface="Arial" pitchFamily="34" charset="0"/>
            </a:endParaRPr>
          </a:p>
        </p:txBody>
      </p:sp>
      <p:pic>
        <p:nvPicPr>
          <p:cNvPr id="1028" name="Picture 4" descr="http://sanmarcello.files.wordpress.com/2012/01/rupnik_battesimo-di-gesc3b9_madrid.jpg?w=594"/>
          <p:cNvPicPr>
            <a:picLocks noChangeAspect="1" noChangeArrowheads="1"/>
          </p:cNvPicPr>
          <p:nvPr/>
        </p:nvPicPr>
        <p:blipFill>
          <a:blip r:embed="rId2" cstate="print"/>
          <a:srcRect/>
          <a:stretch>
            <a:fillRect/>
          </a:stretch>
        </p:blipFill>
        <p:spPr bwMode="auto">
          <a:xfrm>
            <a:off x="3995936" y="836712"/>
            <a:ext cx="4957265" cy="559097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centroaletti.com/foto/foto_opere/italia/38_scaldaferro_santuario/11.jpg"/>
          <p:cNvPicPr>
            <a:picLocks noChangeAspect="1" noChangeArrowheads="1"/>
          </p:cNvPicPr>
          <p:nvPr/>
        </p:nvPicPr>
        <p:blipFill>
          <a:blip r:embed="rId2" cstate="print"/>
          <a:srcRect/>
          <a:stretch>
            <a:fillRect/>
          </a:stretch>
        </p:blipFill>
        <p:spPr bwMode="auto">
          <a:xfrm>
            <a:off x="467544" y="1340768"/>
            <a:ext cx="4095750" cy="5229226"/>
          </a:xfrm>
          <a:prstGeom prst="rect">
            <a:avLst/>
          </a:prstGeom>
          <a:ln>
            <a:noFill/>
          </a:ln>
          <a:effectLst>
            <a:outerShdw blurRad="292100" dist="139700" dir="2700000" algn="tl" rotWithShape="0">
              <a:srgbClr val="333333">
                <a:alpha val="65000"/>
              </a:srgbClr>
            </a:outerShdw>
          </a:effectLst>
        </p:spPr>
      </p:pic>
      <p:pic>
        <p:nvPicPr>
          <p:cNvPr id="21508" name="Picture 4" descr="http://www.macrolibrarsi.it/data/cop/zoom/c/cristallo-di-potassio-pietra-grezza-antiodorante-naturale_52602.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987824" y="0"/>
            <a:ext cx="3419872" cy="2564904"/>
          </a:xfrm>
          <a:prstGeom prst="rect">
            <a:avLst/>
          </a:prstGeom>
          <a:ln>
            <a:noFill/>
          </a:ln>
          <a:effectLst>
            <a:outerShdw blurRad="292100" dist="139700" dir="2700000" algn="tl" rotWithShape="0">
              <a:srgbClr val="333333">
                <a:alpha val="65000"/>
              </a:srgbClr>
            </a:outerShdw>
          </a:effectLst>
        </p:spPr>
      </p:pic>
      <p:sp>
        <p:nvSpPr>
          <p:cNvPr id="4" name="CasellaDiTesto 3"/>
          <p:cNvSpPr txBox="1"/>
          <p:nvPr/>
        </p:nvSpPr>
        <p:spPr>
          <a:xfrm>
            <a:off x="5076056" y="2610683"/>
            <a:ext cx="3744416" cy="4247317"/>
          </a:xfrm>
          <a:prstGeom prst="rect">
            <a:avLst/>
          </a:prstGeom>
          <a:noFill/>
        </p:spPr>
        <p:txBody>
          <a:bodyPr wrap="square" rtlCol="0">
            <a:spAutoFit/>
          </a:bodyPr>
          <a:lstStyle/>
          <a:p>
            <a:pPr algn="ctr"/>
            <a:r>
              <a:rPr lang="it-IT" b="1" dirty="0" smtClean="0"/>
              <a:t>“Se l’albero non è scosso dal vento non cresce né affonda le radici”</a:t>
            </a:r>
          </a:p>
          <a:p>
            <a:endParaRPr lang="it-IT" dirty="0" smtClean="0"/>
          </a:p>
          <a:p>
            <a:r>
              <a:rPr lang="it-IT" dirty="0" smtClean="0"/>
              <a:t>Un uomo cattivo si adirò contro una giovane e bella palma . Per danneggiarla  le pose un grosso sasso sulla chioma delle foglie. Quando però passò di lì dopo alcuni anni, la palma era diventata più grande e più bella di tutte quelle dei dintorni. Il sasso l’aveva costretta ad affondare di più le sue radici nella terra e così aveva anche potuto svilupparsi di più</a:t>
            </a:r>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228</TotalTime>
  <Words>793</Words>
  <Application>Microsoft Office PowerPoint</Application>
  <PresentationFormat>Presentazione su schermo (4:3)</PresentationFormat>
  <Paragraphs>67</Paragraphs>
  <Slides>12</Slides>
  <Notes>0</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Equinozio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Nicola</dc:creator>
  <cp:lastModifiedBy>Sandra</cp:lastModifiedBy>
  <cp:revision>6</cp:revision>
  <dcterms:created xsi:type="dcterms:W3CDTF">2012-11-20T14:12:00Z</dcterms:created>
  <dcterms:modified xsi:type="dcterms:W3CDTF">2013-08-23T09:34:46Z</dcterms:modified>
</cp:coreProperties>
</file>